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90" r:id="rId2"/>
    <p:sldId id="323" r:id="rId3"/>
    <p:sldId id="331" r:id="rId4"/>
    <p:sldId id="332" r:id="rId5"/>
    <p:sldId id="333" r:id="rId6"/>
    <p:sldId id="326" r:id="rId7"/>
    <p:sldId id="283" r:id="rId8"/>
    <p:sldId id="285" r:id="rId9"/>
    <p:sldId id="309" r:id="rId10"/>
    <p:sldId id="319" r:id="rId11"/>
    <p:sldId id="335" r:id="rId12"/>
    <p:sldId id="336" r:id="rId13"/>
    <p:sldId id="325" r:id="rId14"/>
    <p:sldId id="316" r:id="rId15"/>
    <p:sldId id="317" r:id="rId16"/>
    <p:sldId id="318" r:id="rId17"/>
    <p:sldId id="321" r:id="rId18"/>
    <p:sldId id="288" r:id="rId19"/>
    <p:sldId id="322" r:id="rId20"/>
    <p:sldId id="307" r:id="rId21"/>
    <p:sldId id="324" r:id="rId22"/>
    <p:sldId id="328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07.08.2020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07.08.2020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07.08.2020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mspbank.ru/credit/prioritetnye-nishi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901098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84491"/>
              </p:ext>
            </p:extLst>
          </p:nvPr>
        </p:nvGraphicFramePr>
        <p:xfrm>
          <a:off x="122720" y="711714"/>
          <a:ext cx="8841769" cy="197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032"/>
                <a:gridCol w="2232248"/>
                <a:gridCol w="2304256"/>
                <a:gridCol w="2088233"/>
              </a:tblGrid>
              <a:tr h="48503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6090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Дальневосточный федеральный округ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Моногорода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 – предприниматель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Фасоль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осуществляющий свою деятельность в рамках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франчайзинговой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 «Фасоль»)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49" y="5157495"/>
            <a:ext cx="886650" cy="285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41179" y="6077801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0" y="4569116"/>
            <a:ext cx="604933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76652"/>
            <a:ext cx="630044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3" y="3637638"/>
            <a:ext cx="707152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413" y="4262791"/>
            <a:ext cx="76031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/>
              <a:t>СУММА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98329" y="3729094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651" y="3253460"/>
            <a:ext cx="658914" cy="2439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2766662"/>
            <a:ext cx="518380" cy="500297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567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4544694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21098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797152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0 руб. до 5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тысяч руб. включительно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500 тысяч рублей 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>
                <a:latin typeface="Arial" pitchFamily="34" charset="0"/>
                <a:cs typeface="Arial" pitchFamily="34" charset="0"/>
              </a:rPr>
              <a:t>без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залога</a:t>
            </a:r>
            <a:r>
              <a:rPr lang="ru-RU" sz="1000">
                <a:latin typeface="Arial" pitchFamily="34" charset="0"/>
                <a:cs typeface="Arial" pitchFamily="34" charset="0"/>
              </a:rPr>
              <a:t>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77115"/>
              </p:ext>
            </p:extLst>
          </p:nvPr>
        </p:nvGraphicFramePr>
        <p:xfrm>
          <a:off x="395536" y="908720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Самозанятые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256226" cy="34563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1988840"/>
            <a:ext cx="3865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Физическое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лицо,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являющееся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индивидуальным предпринимателем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применяющее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специальный налоговый режим «Налог на профессиональный доход», соответствующие требованиям Федерального закона № 422-ФЗ от 27.11.2018 г. «О проведении эксперимента по установлению специального налогового режима «Налог на профессиональный доход» и включенное в единый реестр субъектов малого и среднего предпринимательства. 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</a:t>
            </a:r>
            <a:r>
              <a:rPr lang="ru-RU" sz="1000">
                <a:latin typeface="Arial" pitchFamily="34" charset="0"/>
                <a:cs typeface="Arial" pitchFamily="34" charset="0"/>
              </a:rPr>
              <a:t>погашение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51932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39414E"/>
                </a:solidFill>
                <a:latin typeface="Open Sans"/>
              </a:rPr>
              <a:t>Расчетный счет для оформления </a:t>
            </a:r>
            <a:r>
              <a:rPr lang="ru-RU" sz="1300" b="1" dirty="0" smtClean="0">
                <a:solidFill>
                  <a:srgbClr val="39414E"/>
                </a:solidFill>
                <a:latin typeface="Open Sans"/>
              </a:rPr>
              <a:t>кредита </a:t>
            </a:r>
          </a:p>
          <a:p>
            <a:r>
              <a:rPr lang="ru-RU" sz="1300" b="1" dirty="0" smtClean="0">
                <a:solidFill>
                  <a:srgbClr val="39414E"/>
                </a:solidFill>
                <a:latin typeface="Open Sans"/>
              </a:rPr>
              <a:t>может </a:t>
            </a:r>
            <a:r>
              <a:rPr lang="ru-RU" sz="1300" b="1" dirty="0">
                <a:solidFill>
                  <a:srgbClr val="39414E"/>
                </a:solidFill>
                <a:latin typeface="Open Sans"/>
              </a:rPr>
              <a:t>быть открыт в любом банке.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5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78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1" y="3341244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0" y="2780928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2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3338466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2" y="2807700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0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3015205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7,75%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,5%**</a:t>
            </a:r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93543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7416" y="2331534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7,75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 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- 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8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.25%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2080" y="3164637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0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18" y="3172308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02" y="3172308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43609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4213" y="6090746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2822137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3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001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3162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79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8" y="3394445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214-ФЗ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4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740352" y="198884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3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0" y="316927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4241805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269997" y="455473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8014935" y="5589240"/>
            <a:ext cx="754078" cy="4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0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3413306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29" y="374343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Молодежь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424" y="3164637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2287144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621925" y="2538221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97416" y="3535496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297416" y="4591233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97416" y="6103401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79" y="5701638"/>
            <a:ext cx="414389" cy="391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1" y="5659348"/>
            <a:ext cx="352249" cy="418554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39495" y="6093296"/>
            <a:ext cx="703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Самозанятые</a:t>
            </a:r>
            <a:endParaRPr lang="ru-RU" sz="6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45541"/>
              </p:ext>
            </p:extLst>
          </p:nvPr>
        </p:nvGraphicFramePr>
        <p:xfrm>
          <a:off x="185051" y="764704"/>
          <a:ext cx="8773898" cy="576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8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8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85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Самозанятые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лицо, не являющееся индивидуальным предпринимателем, и применяющее специальный налоговый режим «Налог на профессиональный доход», соответствующее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предприниматель, применяющий специальный налоговый режим «Налог на профессиональный доход», соответствующий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7594"/>
              </p:ext>
            </p:extLst>
          </p:nvPr>
        </p:nvGraphicFramePr>
        <p:xfrm>
          <a:off x="185051" y="721444"/>
          <a:ext cx="8773898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убъекты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МСП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инвентаря, в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физической культуры и спорта;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исполняющие контракты в соответствии с Федеральными законами 223-ФЗ и 44-ФЗ: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поставки и/или ремонта спортивного оборудования, поставки и/или ремонта спортивного инвентаря, а также на цели финансирования инвестиций в области создания и развития объектов спортивной инфраструктуры, спортивного оборудования и инвентаря;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обеспечения организации и проведения 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 на соответствующий календарный год, утверждаемый приказом Министерства спорта Российской Федерации, а также спортивных мероприятий, проводимых в соответствии с приказами Министерства спорта Российской Федерации.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96241"/>
              </p:ext>
            </p:extLst>
          </p:nvPr>
        </p:nvGraphicFramePr>
        <p:xfrm>
          <a:off x="185051" y="764704"/>
          <a:ext cx="8773898" cy="581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2662847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>
                <a:latin typeface="Arial" pitchFamily="34" charset="0"/>
                <a:cs typeface="Arial" pitchFamily="34" charset="0"/>
              </a:rPr>
              <a:t>%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4223813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31640" y="4797152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848376" y="19896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84280" y="303296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48176" y="368315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68056" y="415860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634086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331640" y="501317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472514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429309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3789040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297800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189788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434673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4079610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3501805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2886832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2422049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174399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129837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51005" y="122317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4693" y="105273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Поддержка и сохранение занятости работников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субъектов МСП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9269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апреля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начал выдачу беспроцентных кредитов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субъектам МСП на выплату заработной платы сотрудникам в рамках мер государственной поддержки бизнеса, пострадавшего от распространения коронавируса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COVID-19.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Кредитный продукт выдается на неотложные нужды для поддержки и сохранения занятости – на расходы, связанные с выплатой заработной платы и обязательными начислениями на нее. Расчёт размера кредита производится на базе минимального размера оплаты труда и количества сотрудников, состоящих в штате.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58052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995" y="6021288"/>
            <a:ext cx="337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Рассчитывается по формуле индивидуально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0072" y="580526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3492" y="6021288"/>
            <a:ext cx="128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67616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05" y="5823758"/>
            <a:ext cx="603089" cy="588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5114900"/>
            <a:ext cx="4176463" cy="588317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годовых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5" y="606970"/>
            <a:ext cx="3643833" cy="36956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Совместно с Правительством РФ, </a:t>
            </a:r>
            <a:endParaRPr lang="en-US" sz="11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Банком России и ВЭБ.РФ</a:t>
            </a:r>
            <a:endParaRPr lang="ru-RU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530544"/>
            <a:ext cx="45365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дату заключения кредитного договора осуществляет деятельность не менее 1 года в одной или нескольких отраслях или видах деятельности по перечню, утвержденному Правительственной комиссией по повышению устойчивости развития российской экономики.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дату подачи заявки в АО «МСП Банк» Заемщик не получал финансирование в АО «МСП Банк» и в других кредитных организациях на расходы, связанные с выплатой заработной платы и обязательными начислениями на нее в рамках Постановления Правительства Российской Федерации от 02.04.2020 № 422 «Об утверждении Правил предоставления субсидий из федерального бюджета российским  кредитным организациям на возмещение недополученных ими доходов по кредитам, выданным в 2020 году субъектам малого и среднего предпринимательства на неотложные нужды для поддержки и сохранения занятости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314972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5" y="975897"/>
            <a:ext cx="3636234" cy="41281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06441" y="5114900"/>
            <a:ext cx="3653407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4471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период с даты заключения договора на срок не более 6 месяцев и заканчивающийся не позднее 30 ноября  2020 года, а на оставшийся период действия кредитного договора устанавливается ставка на уровне ставки Центрального Банка Российской Федерации по программе льготного рефинансирования </a:t>
            </a:r>
            <a:endParaRPr lang="ru-RU" sz="800" i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- 3,5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06750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25</a:t>
            </a:r>
            <a:r>
              <a:rPr lang="en-US" dirty="0"/>
              <a:t> </a:t>
            </a:r>
            <a:r>
              <a:rPr lang="ru-RU" dirty="0"/>
              <a:t>до 500</a:t>
            </a:r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21688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</a:t>
            </a:r>
          </a:p>
          <a:p>
            <a:r>
              <a:rPr lang="ru-RU" dirty="0"/>
              <a:t>120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процентов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-Инвест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восстановление/пополнение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50 до 1000</a:t>
            </a:r>
            <a:endParaRPr lang="ru-RU" dirty="0"/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72094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36 месяцев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7798" y="4766955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648072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-Оборотный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процентной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884" y="29249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малого предпринимательства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среднего предпринимательства – 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для субъектов МСП – 8,0% годовых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2**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Банка </a:t>
            </a:r>
            <a:r>
              <a:rPr lang="en-US" sz="850" i="1" dirty="0">
                <a:latin typeface="Arial" pitchFamily="34" charset="0"/>
                <a:cs typeface="Arial" pitchFamily="34" charset="0"/>
                <a:hlinkClick r:id="rId5"/>
              </a:rPr>
              <a:t>https://mspbank.ru/credit/prioritetnye-nishi</a:t>
            </a:r>
            <a:r>
              <a:rPr lang="en-US" sz="850" i="1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5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  <a:endParaRPr lang="ru-RU" sz="8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077072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предприятий малого и среднего бизнеса,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16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470811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602128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943" y="5126995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7,7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494116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8119</TotalTime>
  <Words>3398</Words>
  <Application>Microsoft Office PowerPoint</Application>
  <PresentationFormat>Экран (4:3)</PresentationFormat>
  <Paragraphs>418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Балденкова Ксения Станиславовна</cp:lastModifiedBy>
  <cp:revision>364</cp:revision>
  <cp:lastPrinted>2017-11-27T08:27:26Z</cp:lastPrinted>
  <dcterms:created xsi:type="dcterms:W3CDTF">2017-08-03T13:00:25Z</dcterms:created>
  <dcterms:modified xsi:type="dcterms:W3CDTF">2020-08-07T15:21:20Z</dcterms:modified>
</cp:coreProperties>
</file>